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9"/>
  </p:notesMasterIdLst>
  <p:sldIdLst>
    <p:sldId id="256" r:id="rId2"/>
    <p:sldId id="258" r:id="rId3"/>
    <p:sldId id="274" r:id="rId4"/>
    <p:sldId id="257" r:id="rId5"/>
    <p:sldId id="265" r:id="rId6"/>
    <p:sldId id="260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F5095-3899-4E69-8181-4D842A16B6BF}" type="datetimeFigureOut">
              <a:rPr lang="hu-HU" smtClean="0"/>
              <a:pPr/>
              <a:t>2013.09.09.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4815DB-5D47-4A21-81C9-803CC064ACCA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006505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CD63DD6-3D76-4C84-A4C0-171FE0AFFFC8}" type="datetime1">
              <a:rPr lang="hu-HU" smtClean="0"/>
              <a:pPr/>
              <a:t>2013.09.09.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hu-HU" smtClean="0"/>
              <a:t>Marjainé dr. Szerényi Zs., dr. Harangozó G.: Mennyit ér a zajterhelés csökkenése?</a:t>
            </a:r>
            <a:endParaRPr lang="hu-HU"/>
          </a:p>
        </p:txBody>
      </p:sp>
      <p:sp>
        <p:nvSpPr>
          <p:cNvPr id="10" name="Téglalap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Téglalap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Téglalap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Egyenes összekötő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Egyenes összekötő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Egyenes összekötő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Téglalap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zis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zis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zis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zis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zis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E89BEBD-B55F-4D8A-ABCE-D95119A179F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1990F-6BCE-4DC3-9A67-1C69003BC623}" type="datetime1">
              <a:rPr lang="hu-HU" smtClean="0"/>
              <a:pPr/>
              <a:t>2013.09.09.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Marjainé dr. Szerényi Zs., dr. Harangozó G.: Mennyit ér a zajterhelés csökkenése?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9BEBD-B55F-4D8A-ABCE-D95119A179F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AB52-15DF-465A-9170-FA810EBCB085}" type="datetime1">
              <a:rPr lang="hu-HU" smtClean="0"/>
              <a:pPr/>
              <a:t>2013.09.09.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Marjainé dr. Szerényi Zs., dr. Harangozó G.: Mennyit ér a zajterhelés csökkenése?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9BEBD-B55F-4D8A-ABCE-D95119A179F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u-HU" dirty="0" smtClean="0"/>
              <a:t>Mintaszöveg szerkesztése</a:t>
            </a:r>
          </a:p>
          <a:p>
            <a:pPr lvl="1" eaLnBrk="1" latinLnBrk="0" hangingPunct="1"/>
            <a:r>
              <a:rPr lang="hu-HU" dirty="0" smtClean="0"/>
              <a:t>Második szint</a:t>
            </a:r>
          </a:p>
          <a:p>
            <a:pPr lvl="2" eaLnBrk="1" latinLnBrk="0" hangingPunct="1"/>
            <a:r>
              <a:rPr lang="hu-HU" dirty="0" smtClean="0"/>
              <a:t>Harmadik szint</a:t>
            </a:r>
          </a:p>
          <a:p>
            <a:pPr lvl="3" eaLnBrk="1" latinLnBrk="0" hangingPunct="1"/>
            <a:r>
              <a:rPr lang="hu-HU" dirty="0" smtClean="0"/>
              <a:t>Negyedik szint</a:t>
            </a:r>
          </a:p>
          <a:p>
            <a:pPr lvl="4" eaLnBrk="1" latinLnBrk="0" hangingPunct="1"/>
            <a:r>
              <a:rPr lang="hu-HU" dirty="0" smtClean="0"/>
              <a:t>Ötödik szint</a:t>
            </a:r>
            <a:endParaRPr kumimoji="0" lang="en-US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7BCA00E-020D-4E6B-94E8-191C819A64BF}" type="datetime1">
              <a:rPr lang="hu-HU" smtClean="0"/>
              <a:pPr/>
              <a:t>2013.09.09.</a:t>
            </a:fld>
            <a:endParaRPr lang="hu-HU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lvl1pPr marL="342900" indent="-342900">
              <a:defRPr/>
            </a:lvl1pPr>
          </a:lstStyle>
          <a:p>
            <a:pPr>
              <a:buFont typeface="+mj-lt"/>
              <a:buAutoNum type="arabicPeriod"/>
            </a:pPr>
            <a:endParaRPr lang="hu-HU" dirty="0" smtClean="0"/>
          </a:p>
          <a:p>
            <a:pPr>
              <a:buFont typeface="+mj-lt"/>
              <a:buAutoNum type="arabicPeriod"/>
            </a:pPr>
            <a:endParaRPr lang="hu-HU" dirty="0" smtClean="0"/>
          </a:p>
          <a:p>
            <a:pPr>
              <a:buFont typeface="+mj-lt"/>
              <a:buAutoNum type="arabicPeriod"/>
            </a:pPr>
            <a:fld id="{0E89BEBD-B55F-4D8A-ABCE-D95119A179FF}" type="slidenum">
              <a:rPr lang="hu-HU" smtClean="0"/>
              <a:pPr>
                <a:buFont typeface="+mj-lt"/>
                <a:buAutoNum type="arabicPeriod"/>
              </a:pPr>
              <a:t>‹#›</a:t>
            </a:fld>
            <a:endParaRPr lang="hu-HU" dirty="0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hu-HU" smtClean="0"/>
              <a:t>Marjainé dr. Szerényi Zs., dr. Harangozó G.: Mennyit ér a zajterhelés csökkenése?</a:t>
            </a:r>
            <a:endParaRPr lang="hu-H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A5BA60C-9BD7-4C8D-AEAD-DCE4A021A8A0}" type="datetime1">
              <a:rPr lang="hu-HU" smtClean="0"/>
              <a:pPr/>
              <a:t>2013.09.09.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hu-HU" smtClean="0"/>
              <a:t>Marjainé dr. Szerényi Zs., dr. Harangozó G.: Mennyit ér a zajterhelés csökkenése?</a:t>
            </a:r>
            <a:endParaRPr lang="hu-HU"/>
          </a:p>
        </p:txBody>
      </p:sp>
      <p:sp>
        <p:nvSpPr>
          <p:cNvPr id="9" name="Téglalap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gyenes összekötő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Egyenes összekötő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Téglalap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zis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zis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zis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zis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zis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gyenes összekötő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E89BEBD-B55F-4D8A-ABCE-D95119A179F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7C56-7ED7-481B-BE62-112AD6FCA941}" type="datetime1">
              <a:rPr lang="hu-HU" smtClean="0"/>
              <a:pPr/>
              <a:t>2013.09.09.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Marjainé dr. Szerényi Zs., dr. Harangozó G.: Mennyit ér a zajterhelés csökkenése?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9BEBD-B55F-4D8A-ABCE-D95119A179FF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2BE64-D4C4-43C7-8223-805A36B86AEC}" type="datetime1">
              <a:rPr lang="hu-HU" smtClean="0"/>
              <a:pPr/>
              <a:t>2013.09.09.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Marjainé dr. Szerényi Zs., dr. Harangozó G.: Mennyit ér a zajterhelés csökkenése?</a:t>
            </a:r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9BEBD-B55F-4D8A-ABCE-D95119A179FF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2" name="Szöveg hely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4" name="Szöveg hely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6" name="Dátum hely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B1A5C9-08FC-4711-9DF0-55281EE1A8E0}" type="datetime1">
              <a:rPr lang="hu-HU" smtClean="0"/>
              <a:pPr/>
              <a:t>2013.09.09.</a:t>
            </a:fld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E89BEBD-B55F-4D8A-ABCE-D95119A179FF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hu-HU" smtClean="0"/>
              <a:t>Marjainé dr. Szerényi Zs., dr. Harangozó G.: Mennyit ér a zajterhelés csökkenése?</a:t>
            </a:r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29EA1-00FA-484E-B1AD-8A0CBF90EF27}" type="datetime1">
              <a:rPr lang="hu-HU" smtClean="0"/>
              <a:pPr/>
              <a:t>2013.09.09.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Marjainé dr. Szerényi Zs., dr. Harangozó G.: Mennyit ér a zajterhelés csökkenése?</a:t>
            </a: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9BEBD-B55F-4D8A-ABCE-D95119A179F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Egyenes összekötő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zis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Tartalom helye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1" name="Dátum hely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7BC816F-D8E9-4ADE-93A1-2BCB3F91D4C9}" type="datetime1">
              <a:rPr lang="hu-HU" smtClean="0"/>
              <a:pPr/>
              <a:t>2013.09.09.</a:t>
            </a:fld>
            <a:endParaRPr lang="hu-HU"/>
          </a:p>
        </p:txBody>
      </p:sp>
      <p:sp>
        <p:nvSpPr>
          <p:cNvPr id="22" name="Dia számának hely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E89BEBD-B55F-4D8A-ABCE-D95119A179FF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3" name="Élőláb hely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hu-HU" smtClean="0"/>
              <a:t>Marjainé dr. Szerényi Zs., dr. Harangozó G.: Mennyit ér a zajterhelés csökkenése?</a:t>
            </a:r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zis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Téglalap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gyenes összekötő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Egyenes összekötő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Egyenes összekötő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átum hely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CC97D34-84F6-4FD0-A7B0-5757E55C4B37}" type="datetime1">
              <a:rPr lang="hu-HU" smtClean="0"/>
              <a:pPr/>
              <a:t>2013.09.09.</a:t>
            </a:fld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E89BEBD-B55F-4D8A-ABCE-D95119A179FF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1" name="Élőláb hely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hu-HU" smtClean="0"/>
              <a:t>Marjainé dr. Szerényi Zs., dr. Harangozó G.: Mennyit ér a zajterhelés csökkenése?</a:t>
            </a:r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6CA8958-551A-43CF-A3E1-0DE14E47A4CB}" type="datetime1">
              <a:rPr lang="hu-HU" smtClean="0"/>
              <a:pPr/>
              <a:t>2013.09.09.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Marjainé dr. Szerényi Zs., dr. Harangozó G.: Mennyit ér a zajterhelés csökkenése?</a:t>
            </a:r>
            <a:endParaRPr lang="hu-HU"/>
          </a:p>
        </p:txBody>
      </p:sp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zis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E89BEBD-B55F-4D8A-ABCE-D95119A179FF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jlst.fl.uni-mb.si/index.php/journal/article/view/46/36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2286000" y="1196752"/>
            <a:ext cx="6390456" cy="2808312"/>
          </a:xfrm>
        </p:spPr>
        <p:txBody>
          <a:bodyPr>
            <a:noAutofit/>
          </a:bodyPr>
          <a:lstStyle/>
          <a:p>
            <a:pPr algn="ctr"/>
            <a:r>
              <a:rPr lang="hu-HU" sz="4000" dirty="0" smtClean="0"/>
              <a:t>Mennyit ér a zajterhelés csökkenése?</a:t>
            </a:r>
            <a:br>
              <a:rPr lang="hu-HU" sz="4000" dirty="0" smtClean="0"/>
            </a:br>
            <a:r>
              <a:rPr lang="hu-HU" sz="2800" dirty="0" smtClean="0"/>
              <a:t>Zajvédelmi intézkedések értékelése a haszonátvitel segítségével</a:t>
            </a:r>
            <a:r>
              <a:rPr lang="hu-HU" sz="4000" dirty="0" smtClean="0"/>
              <a:t/>
            </a:r>
            <a:br>
              <a:rPr lang="hu-HU" sz="4000" dirty="0" smtClean="0"/>
            </a:br>
            <a:endParaRPr lang="hu-HU" sz="40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286000" y="4077072"/>
            <a:ext cx="6172200" cy="2297850"/>
          </a:xfrm>
        </p:spPr>
        <p:txBody>
          <a:bodyPr/>
          <a:lstStyle/>
          <a:p>
            <a:pPr algn="ctr"/>
            <a:r>
              <a:rPr lang="hu-HU" dirty="0" err="1" smtClean="0"/>
              <a:t>Marjainé</a:t>
            </a:r>
            <a:r>
              <a:rPr lang="hu-HU" dirty="0" smtClean="0"/>
              <a:t> dr. </a:t>
            </a:r>
            <a:r>
              <a:rPr lang="hu-HU" dirty="0" err="1" smtClean="0"/>
              <a:t>Szerényi</a:t>
            </a:r>
            <a:r>
              <a:rPr lang="hu-HU" dirty="0" smtClean="0"/>
              <a:t> Zsuzsanna</a:t>
            </a:r>
          </a:p>
          <a:p>
            <a:pPr algn="ctr"/>
            <a:r>
              <a:rPr lang="hu-HU" dirty="0" smtClean="0"/>
              <a:t>Dr. Harangozó Gábor</a:t>
            </a:r>
          </a:p>
          <a:p>
            <a:pPr algn="ctr"/>
            <a:r>
              <a:rPr lang="hu-HU" sz="1600" dirty="0" smtClean="0"/>
              <a:t>Budapesti </a:t>
            </a:r>
            <a:r>
              <a:rPr lang="hu-HU" sz="1600" dirty="0" err="1" smtClean="0"/>
              <a:t>Corvinus</a:t>
            </a:r>
            <a:r>
              <a:rPr lang="hu-HU" sz="1600" dirty="0" smtClean="0"/>
              <a:t> Egyetem</a:t>
            </a:r>
          </a:p>
          <a:p>
            <a:pPr algn="ctr"/>
            <a:r>
              <a:rPr lang="hu-HU" sz="1600" dirty="0" err="1" smtClean="0"/>
              <a:t>Környezetgazdaságtani</a:t>
            </a:r>
            <a:r>
              <a:rPr lang="hu-HU" sz="1600" dirty="0" smtClean="0"/>
              <a:t> Tanszék</a:t>
            </a:r>
            <a:endParaRPr lang="hu-H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38138"/>
          </a:xfrm>
        </p:spPr>
        <p:txBody>
          <a:bodyPr>
            <a:normAutofit/>
          </a:bodyPr>
          <a:lstStyle/>
          <a:p>
            <a:r>
              <a:rPr lang="hu-HU" dirty="0" smtClean="0"/>
              <a:t>Egy gyakorlati példa (1): a költség-haszon elemzés lépései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7467600" cy="4032448"/>
          </a:xfrm>
        </p:spPr>
        <p:txBody>
          <a:bodyPr/>
          <a:lstStyle/>
          <a:p>
            <a:r>
              <a:rPr lang="hu-HU" dirty="0" smtClean="0"/>
              <a:t>(1) a zajvédelmi intézkedések hasznainak értékelése az intézkedések révén elkerült károk becslése alapján; </a:t>
            </a:r>
          </a:p>
          <a:p>
            <a:r>
              <a:rPr lang="hu-HU" dirty="0" smtClean="0"/>
              <a:t>(2) a zajvédelmi intézkedések költségeinek számszerűsítése;</a:t>
            </a:r>
          </a:p>
          <a:p>
            <a:r>
              <a:rPr lang="hu-HU" dirty="0" smtClean="0"/>
              <a:t>(3) a hasznok és a költségek összevetése különböző időtávokra vonatkozóan, különböző pénzügyi mutatószámok segítségével.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7BCA00E-020D-4E6B-94E8-191C819A64BF}" type="datetime1">
              <a:rPr lang="hu-HU" smtClean="0"/>
              <a:pPr/>
              <a:t>2013.09.09.</a:t>
            </a:fld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endParaRPr lang="hu-HU" smtClean="0"/>
          </a:p>
          <a:p>
            <a:pPr>
              <a:buFont typeface="+mj-lt"/>
              <a:buAutoNum type="arabicPeriod"/>
            </a:pPr>
            <a:endParaRPr lang="hu-HU" smtClean="0"/>
          </a:p>
          <a:p>
            <a:pPr>
              <a:buFont typeface="+mj-lt"/>
              <a:buAutoNum type="arabicPeriod"/>
            </a:pPr>
            <a:fld id="{0E89BEBD-B55F-4D8A-ABCE-D95119A179FF}" type="slidenum">
              <a:rPr lang="hu-HU" smtClean="0"/>
              <a:pPr>
                <a:buFont typeface="+mj-lt"/>
                <a:buAutoNum type="arabicPeriod"/>
              </a:pPr>
              <a:t>10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u-HU" smtClean="0"/>
              <a:t>Marjainé dr. Szerényi Zs., dr. Harangozó G.: Mennyit ér a zajterhelés csökkenése?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38138"/>
          </a:xfrm>
        </p:spPr>
        <p:txBody>
          <a:bodyPr>
            <a:normAutofit/>
          </a:bodyPr>
          <a:lstStyle/>
          <a:p>
            <a:r>
              <a:rPr lang="hu-HU" dirty="0" smtClean="0"/>
              <a:t>Egy gyakorlati példa (1): a hasznok kalkulálása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7BCA00E-020D-4E6B-94E8-191C819A64BF}" type="datetime1">
              <a:rPr lang="hu-HU" smtClean="0"/>
              <a:pPr/>
              <a:t>2013.09.09.</a:t>
            </a:fld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endParaRPr lang="hu-HU" smtClean="0"/>
          </a:p>
          <a:p>
            <a:pPr>
              <a:buFont typeface="+mj-lt"/>
              <a:buAutoNum type="arabicPeriod"/>
            </a:pPr>
            <a:endParaRPr lang="hu-HU" smtClean="0"/>
          </a:p>
          <a:p>
            <a:pPr>
              <a:buFont typeface="+mj-lt"/>
              <a:buAutoNum type="arabicPeriod"/>
            </a:pPr>
            <a:fld id="{0E89BEBD-B55F-4D8A-ABCE-D95119A179FF}" type="slidenum">
              <a:rPr lang="hu-HU" smtClean="0"/>
              <a:pPr>
                <a:buFont typeface="+mj-lt"/>
                <a:buAutoNum type="arabicPeriod"/>
              </a:pPr>
              <a:t>11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u-HU" smtClean="0"/>
              <a:t>Marjainé dr. Szerényi Zs., dr. Harangozó G.: Mennyit ér a zajterhelés csökkenése?</a:t>
            </a:r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>
            <a:off x="2987824" y="1268760"/>
            <a:ext cx="25201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 smtClean="0"/>
              <a:t>A </a:t>
            </a:r>
            <a:r>
              <a:rPr lang="hu-HU" sz="1600" dirty="0" err="1" smtClean="0"/>
              <a:t>zajszintváltozás</a:t>
            </a:r>
            <a:r>
              <a:rPr lang="hu-HU" sz="1600" dirty="0" smtClean="0"/>
              <a:t> haszna</a:t>
            </a:r>
          </a:p>
        </p:txBody>
      </p:sp>
      <p:graphicFrame>
        <p:nvGraphicFramePr>
          <p:cNvPr id="9" name="Táblázat 8"/>
          <p:cNvGraphicFramePr>
            <a:graphicFrameLocks noGrp="1"/>
          </p:cNvGraphicFramePr>
          <p:nvPr/>
        </p:nvGraphicFramePr>
        <p:xfrm>
          <a:off x="1907704" y="1628800"/>
          <a:ext cx="3930650" cy="1828800"/>
        </p:xfrm>
        <a:graphic>
          <a:graphicData uri="http://schemas.openxmlformats.org/drawingml/2006/table">
            <a:tbl>
              <a:tblPr/>
              <a:tblGrid>
                <a:gridCol w="1301750"/>
                <a:gridCol w="1219200"/>
                <a:gridCol w="140970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 b="1" dirty="0">
                          <a:latin typeface="Arial"/>
                          <a:ea typeface="Times New Roman"/>
                          <a:cs typeface="Arial"/>
                        </a:rPr>
                        <a:t>Zajszint (dB)</a:t>
                      </a:r>
                      <a:endParaRPr lang="hu-HU" sz="1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 b="1" dirty="0">
                          <a:latin typeface="Arial"/>
                          <a:ea typeface="Times New Roman"/>
                          <a:cs typeface="Arial"/>
                        </a:rPr>
                        <a:t>Átlag (dB)</a:t>
                      </a:r>
                      <a:endParaRPr lang="hu-HU" sz="1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 b="1">
                          <a:latin typeface="Arial"/>
                          <a:ea typeface="Times New Roman"/>
                          <a:cs typeface="Arial"/>
                        </a:rPr>
                        <a:t>Egységnyi kár (HUF</a:t>
                      </a:r>
                      <a:r>
                        <a:rPr lang="hu-HU" sz="1200" b="1" baseline="-25000">
                          <a:latin typeface="Arial"/>
                          <a:ea typeface="Times New Roman"/>
                          <a:cs typeface="Arial"/>
                        </a:rPr>
                        <a:t>2009</a:t>
                      </a:r>
                      <a:r>
                        <a:rPr lang="hu-HU" sz="1200" b="1">
                          <a:latin typeface="Arial"/>
                          <a:ea typeface="Times New Roman"/>
                          <a:cs typeface="Arial"/>
                        </a:rPr>
                        <a:t> /fő/év)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&gt;40-45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42,5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0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&gt;45-50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47,5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0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&gt;50-55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52,5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2139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&gt;55-60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57,5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6603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&gt;60-65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62,5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11067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&gt;65-70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67,5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15438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&gt;70-75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72,5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24738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&gt;75-80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>
                          <a:latin typeface="Arial"/>
                          <a:ea typeface="Times New Roman"/>
                          <a:cs typeface="Arial"/>
                        </a:rPr>
                        <a:t>77,5</a:t>
                      </a:r>
                      <a:endParaRPr lang="hu-HU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1200" dirty="0">
                          <a:latin typeface="Arial"/>
                          <a:ea typeface="Times New Roman"/>
                          <a:cs typeface="Arial"/>
                        </a:rPr>
                        <a:t>33108</a:t>
                      </a:r>
                      <a:endParaRPr lang="hu-HU" sz="1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293096"/>
            <a:ext cx="7167250" cy="1661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Szövegdoboz 11"/>
          <p:cNvSpPr txBox="1"/>
          <p:nvPr/>
        </p:nvSpPr>
        <p:spPr>
          <a:xfrm>
            <a:off x="179512" y="3573016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 smtClean="0"/>
              <a:t>Az egyes intézkedések hatásai a mintaterületek zajterhelésére az érintettek száma alapján (nappali és éjszaki hatás külön)</a:t>
            </a:r>
            <a:endParaRPr lang="hu-H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Egy gyakorlati példa (2): a költségek kalkulálása és az alkalmazott mutatószámok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A költségek bizonyos hányadának elszámolása (20-100%), különböző időtávokra</a:t>
            </a:r>
          </a:p>
          <a:p>
            <a:r>
              <a:rPr lang="hu-HU" dirty="0" smtClean="0"/>
              <a:t>Az értékelés során összesen három pénzügyi mutató került meghatározásra az egyes esetekben:</a:t>
            </a:r>
          </a:p>
          <a:p>
            <a:pPr lvl="1"/>
            <a:r>
              <a:rPr lang="hu-HU" dirty="0" smtClean="0"/>
              <a:t>A nettó jelenérték (NJÉ) a költségek és hasznok diszkontált értékeinek összességéből adódik.</a:t>
            </a:r>
          </a:p>
          <a:p>
            <a:pPr lvl="1"/>
            <a:r>
              <a:rPr lang="hu-HU" dirty="0" smtClean="0"/>
              <a:t>A haszon-költség arány mutató (HKA) a diszkontált hasznok és költségek hányadosát mutatja. Fő különbség a </a:t>
            </a:r>
            <a:r>
              <a:rPr lang="hu-HU" dirty="0" err="1" smtClean="0"/>
              <a:t>NJÉ-kel</a:t>
            </a:r>
            <a:r>
              <a:rPr lang="hu-HU" dirty="0" smtClean="0"/>
              <a:t> szemben, hogy míg az a hasznok és a költségek különbségéről ad információt, a HKA ezek arányáról. </a:t>
            </a:r>
          </a:p>
          <a:p>
            <a:pPr lvl="1"/>
            <a:r>
              <a:rPr lang="hu-HU" dirty="0" smtClean="0"/>
              <a:t>A harmadik mutató a diszkontált megtérülési idő, ez azt mutatja meg, mennyi idő szükséges ahhoz, hogy az adott intézkedésből származó hasznok fedezzék a megvalósítás költségeit.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7BCA00E-020D-4E6B-94E8-191C819A64BF}" type="datetime1">
              <a:rPr lang="hu-HU" smtClean="0"/>
              <a:pPr/>
              <a:t>2013.09.09.</a:t>
            </a:fld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endParaRPr lang="hu-HU" smtClean="0"/>
          </a:p>
          <a:p>
            <a:pPr>
              <a:buFont typeface="+mj-lt"/>
              <a:buAutoNum type="arabicPeriod"/>
            </a:pPr>
            <a:endParaRPr lang="hu-HU" smtClean="0"/>
          </a:p>
          <a:p>
            <a:pPr>
              <a:buFont typeface="+mj-lt"/>
              <a:buAutoNum type="arabicPeriod"/>
            </a:pPr>
            <a:fld id="{0E89BEBD-B55F-4D8A-ABCE-D95119A179FF}" type="slidenum">
              <a:rPr lang="hu-HU" smtClean="0"/>
              <a:pPr>
                <a:buFont typeface="+mj-lt"/>
                <a:buAutoNum type="arabicPeriod"/>
              </a:pPr>
              <a:t>12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u-HU" smtClean="0"/>
              <a:t>Marjainé dr. Szerényi Zs., dr. Harangozó G.: Mennyit ér a zajterhelés csökkenése?</a:t>
            </a:r>
            <a:endParaRPr lang="hu-H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Egy gyakorlati példa (3): az intézkedések típusai</a:t>
            </a:r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1A5C9-08FC-4711-9DF0-55281EE1A8E0}" type="datetime1">
              <a:rPr lang="hu-HU" smtClean="0"/>
              <a:pPr/>
              <a:t>2013.09.09.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89BEBD-B55F-4D8A-ABCE-D95119A179FF}" type="slidenum">
              <a:rPr lang="hu-HU" smtClean="0"/>
              <a:pPr/>
              <a:t>13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hu-HU" smtClean="0"/>
              <a:t>Marjainé dr. Szerényi Zs., dr. Harangozó G.: Mennyit ér a zajterhelés csökkenése?</a:t>
            </a:r>
            <a:endParaRPr lang="hu-HU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772816"/>
            <a:ext cx="6781333" cy="3836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Egy gyakorlati példa (4): A költség-haszon elemzés output táblája</a:t>
            </a:r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1A5C9-08FC-4711-9DF0-55281EE1A8E0}" type="datetime1">
              <a:rPr lang="hu-HU" smtClean="0"/>
              <a:pPr/>
              <a:t>2013.09.09.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89BEBD-B55F-4D8A-ABCE-D95119A179FF}" type="slidenum">
              <a:rPr lang="hu-HU" smtClean="0"/>
              <a:pPr/>
              <a:t>14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hu-HU" smtClean="0"/>
              <a:t>Marjainé dr. Szerényi Zs., dr. Harangozó G.: Mennyit ér a zajterhelés csökkenése?</a:t>
            </a:r>
            <a:endParaRPr lang="hu-HU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844824"/>
            <a:ext cx="7602651" cy="3775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Egy gyakorlati példa (4): érzékenységvizsgálat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 smtClean="0"/>
              <a:t>A </a:t>
            </a:r>
            <a:r>
              <a:rPr lang="hu-HU" i="1" dirty="0" smtClean="0"/>
              <a:t>hasznok</a:t>
            </a:r>
            <a:r>
              <a:rPr lang="hu-HU" dirty="0" smtClean="0"/>
              <a:t> és a </a:t>
            </a:r>
            <a:r>
              <a:rPr lang="hu-HU" i="1" dirty="0" smtClean="0"/>
              <a:t>költségek</a:t>
            </a:r>
            <a:r>
              <a:rPr lang="hu-HU" dirty="0" smtClean="0"/>
              <a:t> változásának hatása </a:t>
            </a:r>
          </a:p>
          <a:p>
            <a:r>
              <a:rPr lang="hu-HU" dirty="0" smtClean="0"/>
              <a:t>A </a:t>
            </a:r>
            <a:r>
              <a:rPr lang="hu-HU" i="1" dirty="0" smtClean="0"/>
              <a:t>diszkontráta</a:t>
            </a:r>
            <a:r>
              <a:rPr lang="hu-HU" dirty="0" smtClean="0"/>
              <a:t> nagyságának változása</a:t>
            </a:r>
          </a:p>
          <a:p>
            <a:r>
              <a:rPr lang="hu-HU" dirty="0" smtClean="0"/>
              <a:t>a </a:t>
            </a:r>
            <a:r>
              <a:rPr lang="hu-HU" i="1" dirty="0" smtClean="0"/>
              <a:t>zajszint</a:t>
            </a:r>
            <a:r>
              <a:rPr lang="hu-HU" dirty="0" smtClean="0"/>
              <a:t> nagysága változásának hatása (legjelentősebb hatás)</a:t>
            </a:r>
          </a:p>
          <a:p>
            <a:r>
              <a:rPr lang="hu-HU" dirty="0" smtClean="0"/>
              <a:t>Az </a:t>
            </a:r>
            <a:r>
              <a:rPr lang="hu-HU" i="1" dirty="0" smtClean="0"/>
              <a:t>időtáv</a:t>
            </a:r>
            <a:r>
              <a:rPr lang="hu-HU" dirty="0" smtClean="0"/>
              <a:t> megválasztása </a:t>
            </a:r>
          </a:p>
          <a:p>
            <a:r>
              <a:rPr lang="hu-HU" dirty="0" smtClean="0"/>
              <a:t>A </a:t>
            </a:r>
            <a:r>
              <a:rPr lang="hu-HU" i="1" dirty="0" smtClean="0"/>
              <a:t>zajvédelmi költségek aránya az összköltséghez viszonyítva</a:t>
            </a:r>
          </a:p>
          <a:p>
            <a:r>
              <a:rPr lang="hu-HU" dirty="0" smtClean="0"/>
              <a:t>A </a:t>
            </a:r>
            <a:r>
              <a:rPr lang="hu-HU" i="1" dirty="0" smtClean="0"/>
              <a:t>nappali és </a:t>
            </a:r>
            <a:r>
              <a:rPr lang="hu-HU" dirty="0" smtClean="0"/>
              <a:t>az </a:t>
            </a:r>
            <a:r>
              <a:rPr lang="hu-HU" i="1" dirty="0" smtClean="0"/>
              <a:t>éjjeli lakosságszám</a:t>
            </a:r>
            <a:r>
              <a:rPr lang="hu-HU" dirty="0" smtClean="0"/>
              <a:t> </a:t>
            </a:r>
          </a:p>
          <a:p>
            <a:r>
              <a:rPr lang="hu-HU" dirty="0" smtClean="0"/>
              <a:t>Az érzékenységvizsgálat tapasztalatai: a számos vizsgált tényező hibáját tekintve nem a szakirodalomból átvett haszon hibája a legnagyobb. Ilyen értelemben a költség-haszon elemzés végeredményének jósága nagyrészt nem a zajcsökkentés hasznának haszonátvitellel történő becslésének pontosságából fakad. Mindez közvetve érvként szolgálhat a haszonátvitel alkalmazhatósága mellett.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7BCA00E-020D-4E6B-94E8-191C819A64BF}" type="datetime1">
              <a:rPr lang="hu-HU" smtClean="0"/>
              <a:pPr/>
              <a:t>2013.09.09.</a:t>
            </a:fld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endParaRPr lang="hu-HU" smtClean="0"/>
          </a:p>
          <a:p>
            <a:pPr>
              <a:buFont typeface="+mj-lt"/>
              <a:buAutoNum type="arabicPeriod"/>
            </a:pPr>
            <a:endParaRPr lang="hu-HU" smtClean="0"/>
          </a:p>
          <a:p>
            <a:pPr>
              <a:buFont typeface="+mj-lt"/>
              <a:buAutoNum type="arabicPeriod"/>
            </a:pPr>
            <a:fld id="{0E89BEBD-B55F-4D8A-ABCE-D95119A179FF}" type="slidenum">
              <a:rPr lang="hu-HU" smtClean="0"/>
              <a:pPr>
                <a:buFont typeface="+mj-lt"/>
                <a:buAutoNum type="arabicPeriod"/>
              </a:pPr>
              <a:t>15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u-HU" smtClean="0"/>
              <a:t>Marjainé dr. Szerényi Zs., dr. Harangozó G.: Mennyit ér a zajterhelés csökkenése?</a:t>
            </a:r>
            <a:endParaRPr lang="hu-H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témában megjelent/megjelenés alatt lévő publikációk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/>
              <a:t>Harangozó, Gábor, Zsuzsanna </a:t>
            </a:r>
            <a:r>
              <a:rPr lang="hu-HU" dirty="0" err="1" smtClean="0"/>
              <a:t>Marjainé</a:t>
            </a:r>
            <a:r>
              <a:rPr lang="hu-HU" dirty="0" smtClean="0"/>
              <a:t> </a:t>
            </a:r>
            <a:r>
              <a:rPr lang="hu-HU" dirty="0" err="1" smtClean="0"/>
              <a:t>Szerényi</a:t>
            </a:r>
            <a:r>
              <a:rPr lang="hu-HU" dirty="0" smtClean="0"/>
              <a:t> (2012): A </a:t>
            </a:r>
            <a:r>
              <a:rPr lang="hu-HU" dirty="0" err="1" smtClean="0"/>
              <a:t>Cost-Benefit</a:t>
            </a:r>
            <a:r>
              <a:rPr lang="hu-HU" dirty="0" smtClean="0"/>
              <a:t> </a:t>
            </a:r>
            <a:r>
              <a:rPr lang="hu-HU" dirty="0" err="1" smtClean="0"/>
              <a:t>Approach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Evaluating</a:t>
            </a:r>
            <a:r>
              <a:rPr lang="hu-HU" dirty="0" smtClean="0"/>
              <a:t> </a:t>
            </a:r>
            <a:r>
              <a:rPr lang="hu-HU" dirty="0" err="1" smtClean="0"/>
              <a:t>Transportation-Based</a:t>
            </a:r>
            <a:r>
              <a:rPr lang="hu-HU" dirty="0" smtClean="0"/>
              <a:t> </a:t>
            </a:r>
            <a:r>
              <a:rPr lang="hu-HU" dirty="0" err="1" smtClean="0"/>
              <a:t>Noise</a:t>
            </a:r>
            <a:r>
              <a:rPr lang="hu-HU" dirty="0" smtClean="0"/>
              <a:t> </a:t>
            </a:r>
            <a:r>
              <a:rPr lang="hu-HU" dirty="0" err="1" smtClean="0"/>
              <a:t>Control</a:t>
            </a:r>
            <a:r>
              <a:rPr lang="hu-HU" dirty="0" smtClean="0"/>
              <a:t> </a:t>
            </a:r>
            <a:r>
              <a:rPr lang="hu-HU" dirty="0" err="1" smtClean="0"/>
              <a:t>Projects</a:t>
            </a:r>
            <a:r>
              <a:rPr lang="hu-HU" dirty="0" smtClean="0"/>
              <a:t>, </a:t>
            </a:r>
            <a:r>
              <a:rPr lang="hu-HU" i="1" dirty="0" err="1" smtClean="0"/>
              <a:t>Logistics</a:t>
            </a:r>
            <a:r>
              <a:rPr lang="hu-HU" i="1" dirty="0" smtClean="0"/>
              <a:t> &amp; </a:t>
            </a:r>
            <a:r>
              <a:rPr lang="hu-HU" i="1" dirty="0" err="1" smtClean="0"/>
              <a:t>Sustainable</a:t>
            </a:r>
            <a:r>
              <a:rPr lang="hu-HU" i="1" dirty="0" smtClean="0"/>
              <a:t> </a:t>
            </a:r>
            <a:r>
              <a:rPr lang="hu-HU" i="1" dirty="0" err="1" smtClean="0"/>
              <a:t>Transport</a:t>
            </a:r>
            <a:r>
              <a:rPr lang="hu-HU" dirty="0" smtClean="0"/>
              <a:t> </a:t>
            </a:r>
            <a:r>
              <a:rPr lang="hu-HU" dirty="0" err="1" smtClean="0"/>
              <a:t>Vol</a:t>
            </a:r>
            <a:r>
              <a:rPr lang="hu-HU" dirty="0" smtClean="0"/>
              <a:t>. 3, No. 2, 2012, 33–40. 	</a:t>
            </a:r>
            <a:br>
              <a:rPr lang="hu-HU" dirty="0" smtClean="0"/>
            </a:br>
            <a:r>
              <a:rPr lang="hu-HU" dirty="0" smtClean="0"/>
              <a:t>webcím: </a:t>
            </a:r>
            <a:r>
              <a:rPr lang="hu-HU" dirty="0" smtClean="0">
                <a:hlinkClick r:id="rId2"/>
              </a:rPr>
              <a:t>http://jlst.fl.uni-mb.si/index.php/journal/article/view/46/36</a:t>
            </a:r>
            <a:endParaRPr lang="hu-HU" dirty="0" smtClean="0"/>
          </a:p>
          <a:p>
            <a:r>
              <a:rPr lang="hu-HU" dirty="0" err="1" smtClean="0"/>
              <a:t>Marjainé</a:t>
            </a:r>
            <a:r>
              <a:rPr lang="hu-HU" dirty="0" smtClean="0"/>
              <a:t> </a:t>
            </a:r>
            <a:r>
              <a:rPr lang="hu-HU" dirty="0" err="1" smtClean="0"/>
              <a:t>Szerényi</a:t>
            </a:r>
            <a:r>
              <a:rPr lang="hu-HU" dirty="0" smtClean="0"/>
              <a:t> Zsuzsanna, Harangozó Gábor: Mennyit ér a zajterhelés csökkenése? Zajvédelmi intézkedések értékelése a haszonátvitel segítségével (leadva a Közgazdasági Szemlébe)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7BCA00E-020D-4E6B-94E8-191C819A64BF}" type="datetime1">
              <a:rPr lang="hu-HU" smtClean="0"/>
              <a:pPr/>
              <a:t>2013.09.09.</a:t>
            </a:fld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endParaRPr lang="hu-HU" smtClean="0"/>
          </a:p>
          <a:p>
            <a:pPr>
              <a:buFont typeface="+mj-lt"/>
              <a:buAutoNum type="arabicPeriod"/>
            </a:pPr>
            <a:endParaRPr lang="hu-HU" smtClean="0"/>
          </a:p>
          <a:p>
            <a:pPr>
              <a:buFont typeface="+mj-lt"/>
              <a:buAutoNum type="arabicPeriod"/>
            </a:pPr>
            <a:fld id="{0E89BEBD-B55F-4D8A-ABCE-D95119A179FF}" type="slidenum">
              <a:rPr lang="hu-HU" smtClean="0"/>
              <a:pPr>
                <a:buFont typeface="+mj-lt"/>
                <a:buAutoNum type="arabicPeriod"/>
              </a:pPr>
              <a:t>16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u-HU" smtClean="0"/>
              <a:t>Marjainé dr. Szerényi Zs., dr. Harangozó G.: Mennyit ér a zajterhelés csökkenése?</a:t>
            </a:r>
            <a:endParaRPr lang="hu-H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2636912"/>
            <a:ext cx="7467600" cy="936104"/>
          </a:xfrm>
        </p:spPr>
        <p:txBody>
          <a:bodyPr/>
          <a:lstStyle/>
          <a:p>
            <a:pPr algn="ctr"/>
            <a:r>
              <a:rPr lang="hu-HU" dirty="0" smtClean="0"/>
              <a:t>Köszönöm a figyelmet!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7BCA00E-020D-4E6B-94E8-191C819A64BF}" type="datetime1">
              <a:rPr lang="hu-HU" smtClean="0"/>
              <a:pPr/>
              <a:t>2013.09.09.</a:t>
            </a:fld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endParaRPr lang="hu-HU" smtClean="0"/>
          </a:p>
          <a:p>
            <a:pPr>
              <a:buFont typeface="+mj-lt"/>
              <a:buAutoNum type="arabicPeriod"/>
            </a:pPr>
            <a:endParaRPr lang="hu-HU" smtClean="0"/>
          </a:p>
          <a:p>
            <a:pPr>
              <a:buFont typeface="+mj-lt"/>
              <a:buAutoNum type="arabicPeriod"/>
            </a:pPr>
            <a:fld id="{0E89BEBD-B55F-4D8A-ABCE-D95119A179FF}" type="slidenum">
              <a:rPr lang="hu-HU" smtClean="0"/>
              <a:pPr>
                <a:buFont typeface="+mj-lt"/>
                <a:buAutoNum type="arabicPeriod"/>
              </a:pPr>
              <a:t>17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u-HU" smtClean="0"/>
              <a:t>Marjainé dr. Szerényi Zs., dr. Harangozó G.: Mennyit ér a zajterhelés csökkenése?</a:t>
            </a:r>
            <a:endParaRPr lang="hu-H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előadás fő pontjai</a:t>
            </a:r>
            <a:endParaRPr lang="pt-PT" dirty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hu-HU" dirty="0" smtClean="0"/>
              <a:t>A kutatás/előadás célja</a:t>
            </a:r>
            <a:endParaRPr lang="hu-HU" dirty="0"/>
          </a:p>
          <a:p>
            <a:pPr>
              <a:buFontTx/>
              <a:buChar char="•"/>
            </a:pPr>
            <a:r>
              <a:rPr lang="hu-HU" dirty="0" smtClean="0"/>
              <a:t>Módszertani áttekintés</a:t>
            </a:r>
            <a:endParaRPr lang="hu-HU" dirty="0"/>
          </a:p>
          <a:p>
            <a:pPr>
              <a:buFontTx/>
              <a:buChar char="•"/>
            </a:pPr>
            <a:r>
              <a:rPr lang="hu-HU" dirty="0" smtClean="0"/>
              <a:t>A választott módszer bemutatása: a haszonátvitel eljárása, </a:t>
            </a:r>
            <a:r>
              <a:rPr lang="hu-HU" dirty="0" err="1" smtClean="0"/>
              <a:t>HEATCO-projekt</a:t>
            </a:r>
            <a:endParaRPr lang="hu-HU" dirty="0"/>
          </a:p>
          <a:p>
            <a:pPr>
              <a:buFontTx/>
              <a:buChar char="•"/>
            </a:pPr>
            <a:r>
              <a:rPr lang="hu-HU" dirty="0" smtClean="0"/>
              <a:t>Egy gyakorlati eset áttekintése</a:t>
            </a:r>
          </a:p>
          <a:p>
            <a:pPr>
              <a:buFontTx/>
              <a:buChar char="•"/>
            </a:pPr>
            <a:r>
              <a:rPr lang="hu-HU" dirty="0" smtClean="0"/>
              <a:t>Tanulságok</a:t>
            </a:r>
            <a:endParaRPr lang="pt-P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 bwMode="auto">
          <a:solidFill>
            <a:schemeClr val="bg1"/>
          </a:solidFill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hu-HU" cap="none" dirty="0" smtClean="0">
                <a:latin typeface="Arial" charset="0"/>
              </a:rPr>
              <a:t>A KÖLTSÉG-HASZON ELEMZÉS CÉLJA ÉS HÁTTERE</a:t>
            </a:r>
            <a:endParaRPr lang="en-GB" cap="none" dirty="0" smtClean="0">
              <a:latin typeface="Arial" charset="0"/>
            </a:endParaRP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7467600" cy="4565104"/>
          </a:xfrm>
        </p:spPr>
        <p:txBody>
          <a:bodyPr/>
          <a:lstStyle/>
          <a:p>
            <a:pPr>
              <a:buFontTx/>
              <a:buChar char="•"/>
            </a:pPr>
            <a:r>
              <a:rPr lang="hu-HU" dirty="0" smtClean="0"/>
              <a:t>Beruházások, intézkedési tervek esetében fontos a hatások pénzbeli értékelése (is).</a:t>
            </a:r>
          </a:p>
          <a:p>
            <a:pPr>
              <a:buFontTx/>
              <a:buChar char="•"/>
            </a:pPr>
            <a:r>
              <a:rPr lang="hu-HU" dirty="0" smtClean="0"/>
              <a:t>Legtöbb esetben a hasznok nem ismertek, a csak költségek alapján történő döntés nem eléggé megalapozott</a:t>
            </a:r>
            <a:r>
              <a:rPr lang="hu-HU" dirty="0" smtClean="0">
                <a:latin typeface="Arial" charset="0"/>
              </a:rPr>
              <a:t>.</a:t>
            </a:r>
          </a:p>
          <a:p>
            <a:pPr>
              <a:buFontTx/>
              <a:buChar char="•"/>
            </a:pPr>
            <a:r>
              <a:rPr lang="hu-HU" dirty="0" smtClean="0"/>
              <a:t>A zajcsökkentés hasznainak közgazdasági értékelése meglehetősen komplex és bonyolult</a:t>
            </a:r>
            <a:r>
              <a:rPr lang="hu-HU" dirty="0" smtClean="0">
                <a:latin typeface="Arial" charset="0"/>
              </a:rPr>
              <a:t>.</a:t>
            </a:r>
          </a:p>
          <a:p>
            <a:pPr>
              <a:buFontTx/>
              <a:buChar char="•"/>
            </a:pPr>
            <a:r>
              <a:rPr lang="hu-HU" b="1" dirty="0" smtClean="0"/>
              <a:t>Példa:</a:t>
            </a:r>
            <a:r>
              <a:rPr lang="hu-HU" dirty="0" smtClean="0"/>
              <a:t> költség-haszon elemzés Budapest  problémás területeire, különböző zajcsökkentő intézkedések esetén a Fővárosi Önkormányzat számára</a:t>
            </a:r>
          </a:p>
          <a:p>
            <a:pPr>
              <a:buFontTx/>
              <a:buChar char="•"/>
            </a:pPr>
            <a:endParaRPr 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98768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400" dirty="0" smtClean="0"/>
              <a:t>A környezeti költség-haszon elemzésben figyelembe vehető környezeti változások (köztük a zajterhelés) szintjei és kezelésük</a:t>
            </a:r>
            <a:endParaRPr lang="hu-HU" sz="24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564982"/>
            <a:ext cx="7272809" cy="428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zövegdoboz 4"/>
          <p:cNvSpPr txBox="1"/>
          <p:nvPr/>
        </p:nvSpPr>
        <p:spPr>
          <a:xfrm>
            <a:off x="1043608" y="5805264"/>
            <a:ext cx="30556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Forrás: </a:t>
            </a:r>
            <a:r>
              <a:rPr lang="hu-HU" sz="1200" dirty="0"/>
              <a:t>Pickin [2008, p. 80.], módosítással</a:t>
            </a:r>
          </a:p>
        </p:txBody>
      </p:sp>
      <p:sp>
        <p:nvSpPr>
          <p:cNvPr id="6" name="Dátum helye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A375866-E237-465C-8ED8-E214A7CD8E35}" type="datetime1">
              <a:rPr lang="hu-HU" smtClean="0"/>
              <a:pPr/>
              <a:t>2013.09.09.</a:t>
            </a:fld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endParaRPr lang="hu-HU" smtClean="0"/>
          </a:p>
          <a:p>
            <a:pPr>
              <a:buFont typeface="+mj-lt"/>
              <a:buAutoNum type="arabicPeriod"/>
            </a:pPr>
            <a:endParaRPr lang="hu-HU" smtClean="0"/>
          </a:p>
          <a:p>
            <a:pPr>
              <a:buFont typeface="+mj-lt"/>
              <a:buAutoNum type="arabicPeriod"/>
            </a:pPr>
            <a:fld id="{0E89BEBD-B55F-4D8A-ABCE-D95119A179FF}" type="slidenum">
              <a:rPr lang="hu-HU" smtClean="0"/>
              <a:pPr>
                <a:buFont typeface="+mj-lt"/>
                <a:buAutoNum type="arabicPeriod"/>
              </a:pPr>
              <a:t>4</a:t>
            </a:fld>
            <a:endParaRPr lang="hu-HU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u-HU" smtClean="0"/>
              <a:t>Marjainé dr. Szerényi Zs., dr. Harangozó G.: Mennyit ér a zajterhelés csökkenése?</a:t>
            </a:r>
            <a:endParaRPr lang="hu-H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496944" cy="41805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hasznok számszerűsítésének módjai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7BCA00E-020D-4E6B-94E8-191C819A64BF}" type="datetime1">
              <a:rPr lang="hu-HU" smtClean="0"/>
              <a:pPr/>
              <a:t>2013.09.09.</a:t>
            </a:fld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endParaRPr lang="hu-HU" smtClean="0"/>
          </a:p>
          <a:p>
            <a:pPr>
              <a:buFont typeface="+mj-lt"/>
              <a:buAutoNum type="arabicPeriod"/>
            </a:pPr>
            <a:endParaRPr lang="hu-HU" smtClean="0"/>
          </a:p>
          <a:p>
            <a:pPr>
              <a:buFont typeface="+mj-lt"/>
              <a:buAutoNum type="arabicPeriod"/>
            </a:pPr>
            <a:fld id="{0E89BEBD-B55F-4D8A-ABCE-D95119A179FF}" type="slidenum">
              <a:rPr lang="hu-HU" smtClean="0"/>
              <a:pPr>
                <a:buFont typeface="+mj-lt"/>
                <a:buAutoNum type="arabicPeriod"/>
              </a:pPr>
              <a:t>5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u-HU" smtClean="0"/>
              <a:t>Marjainé dr. Szerényi Zs., dr. Harangozó G.: Mennyit ér a zajterhelés csökkenése?</a:t>
            </a:r>
            <a:endParaRPr lang="hu-HU" dirty="0"/>
          </a:p>
        </p:txBody>
      </p:sp>
      <p:sp>
        <p:nvSpPr>
          <p:cNvPr id="7" name="Folyamatábra: Másik feldolgozás 6"/>
          <p:cNvSpPr/>
          <p:nvPr/>
        </p:nvSpPr>
        <p:spPr>
          <a:xfrm>
            <a:off x="2987824" y="3068960"/>
            <a:ext cx="2592288" cy="1224136"/>
          </a:xfrm>
          <a:prstGeom prst="flowChartAlternateProcess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Számszerűsített hasznok</a:t>
            </a:r>
            <a:endParaRPr lang="hu-HU" dirty="0"/>
          </a:p>
        </p:txBody>
      </p:sp>
      <p:sp>
        <p:nvSpPr>
          <p:cNvPr id="8" name="Lekerekített téglalap feliratnak 7"/>
          <p:cNvSpPr/>
          <p:nvPr/>
        </p:nvSpPr>
        <p:spPr>
          <a:xfrm>
            <a:off x="467544" y="980728"/>
            <a:ext cx="3024336" cy="1584176"/>
          </a:xfrm>
          <a:prstGeom prst="wedgeRoundRectCallout">
            <a:avLst>
              <a:gd name="adj1" fmla="val 59197"/>
              <a:gd name="adj2" fmla="val 85916"/>
              <a:gd name="adj3" fmla="val 1666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dirty="0" err="1" smtClean="0">
                <a:solidFill>
                  <a:schemeClr val="tx1"/>
                </a:solidFill>
              </a:rPr>
              <a:t>Hedonikus</a:t>
            </a:r>
            <a:r>
              <a:rPr lang="hu-HU" sz="1400" dirty="0" smtClean="0">
                <a:solidFill>
                  <a:schemeClr val="tx1"/>
                </a:solidFill>
              </a:rPr>
              <a:t> ármódszer: az ingatlanok árában megjelenik a zajos környék árcsökkentő hatása</a:t>
            </a:r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9" name="Lekerekített téglalap feliratnak 8"/>
          <p:cNvSpPr/>
          <p:nvPr/>
        </p:nvSpPr>
        <p:spPr>
          <a:xfrm>
            <a:off x="5292080" y="980728"/>
            <a:ext cx="3096344" cy="1512168"/>
          </a:xfrm>
          <a:prstGeom prst="wedgeRoundRectCallout">
            <a:avLst>
              <a:gd name="adj1" fmla="val -54708"/>
              <a:gd name="adj2" fmla="val 90956"/>
              <a:gd name="adj3" fmla="val 1666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dirty="0" smtClean="0">
                <a:solidFill>
                  <a:schemeClr val="tx1"/>
                </a:solidFill>
              </a:rPr>
              <a:t>Feltételes értékelés: kérdőív segítségével megkérdezzük az emberektől, mennyit fizetnének egy csöndesebb környezetért</a:t>
            </a:r>
          </a:p>
        </p:txBody>
      </p:sp>
      <p:sp>
        <p:nvSpPr>
          <p:cNvPr id="10" name="Lekerekített téglalap feliratnak 9"/>
          <p:cNvSpPr/>
          <p:nvPr/>
        </p:nvSpPr>
        <p:spPr>
          <a:xfrm>
            <a:off x="323528" y="4653136"/>
            <a:ext cx="3096344" cy="1512168"/>
          </a:xfrm>
          <a:prstGeom prst="wedgeRoundRectCallout">
            <a:avLst>
              <a:gd name="adj1" fmla="val 74710"/>
              <a:gd name="adj2" fmla="val -76817"/>
              <a:gd name="adj3" fmla="val 1666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dirty="0" smtClean="0">
                <a:solidFill>
                  <a:schemeClr val="tx1"/>
                </a:solidFill>
              </a:rPr>
              <a:t>Feltételes választás: kérdőív segítségével különböző programok közül választanak a megkérdezettek (zajosabb/kevésbé zajos helyzet, ár)</a:t>
            </a:r>
          </a:p>
        </p:txBody>
      </p:sp>
      <p:sp>
        <p:nvSpPr>
          <p:cNvPr id="11" name="Lekerekített téglalap feliratnak 10"/>
          <p:cNvSpPr/>
          <p:nvPr/>
        </p:nvSpPr>
        <p:spPr>
          <a:xfrm>
            <a:off x="5148064" y="4509120"/>
            <a:ext cx="3096344" cy="1512168"/>
          </a:xfrm>
          <a:prstGeom prst="wedgeRoundRectCallout">
            <a:avLst>
              <a:gd name="adj1" fmla="val -59630"/>
              <a:gd name="adj2" fmla="val -73853"/>
              <a:gd name="adj3" fmla="val 16667"/>
            </a:avLst>
          </a:prstGeom>
          <a:gradFill flip="none" rotWithShape="1">
            <a:gsLst>
              <a:gs pos="0">
                <a:schemeClr val="accent3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3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3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dirty="0" smtClean="0">
                <a:solidFill>
                  <a:schemeClr val="tx1"/>
                </a:solidFill>
              </a:rPr>
              <a:t>Haszonátvitel: korábbi, hasonló témában végzett kutatás eredményeit alkalmazzuk az általunk vizsgált helyzetre</a:t>
            </a:r>
          </a:p>
        </p:txBody>
      </p:sp>
      <p:sp>
        <p:nvSpPr>
          <p:cNvPr id="13" name="Ellipszis 12"/>
          <p:cNvSpPr/>
          <p:nvPr/>
        </p:nvSpPr>
        <p:spPr>
          <a:xfrm>
            <a:off x="4572000" y="3861048"/>
            <a:ext cx="3960440" cy="266429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hu-HU" dirty="0" smtClean="0"/>
              <a:t>A haszonátvitel (1</a:t>
            </a:r>
            <a:r>
              <a:rPr lang="hu-HU" dirty="0"/>
              <a:t>)</a:t>
            </a:r>
            <a:endParaRPr 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12776"/>
            <a:ext cx="8219256" cy="4176812"/>
          </a:xfrm>
        </p:spPr>
        <p:txBody>
          <a:bodyPr>
            <a:normAutofit/>
          </a:bodyPr>
          <a:lstStyle/>
          <a:p>
            <a:pPr>
              <a:buFontTx/>
              <a:buChar char="•"/>
            </a:pPr>
            <a:r>
              <a:rPr lang="hu-HU" dirty="0" smtClean="0"/>
              <a:t>Korábbi kutatások eredményeinek átvétele</a:t>
            </a:r>
            <a:endParaRPr lang="hu-HU" dirty="0"/>
          </a:p>
          <a:p>
            <a:pPr>
              <a:buFontTx/>
              <a:buChar char="•"/>
            </a:pPr>
            <a:r>
              <a:rPr lang="hu-HU" dirty="0" smtClean="0"/>
              <a:t>Alkalmazásának feltételei</a:t>
            </a:r>
            <a:r>
              <a:rPr lang="en-US" dirty="0" smtClean="0"/>
              <a:t> </a:t>
            </a:r>
            <a:r>
              <a:rPr lang="en-US" dirty="0">
                <a:sym typeface="Symbol" pitchFamily="18" charset="2"/>
              </a:rPr>
              <a:t></a:t>
            </a:r>
            <a:r>
              <a:rPr lang="hu-HU" dirty="0" err="1"/>
              <a:t>Desvouges</a:t>
            </a:r>
            <a:r>
              <a:rPr lang="hu-HU" dirty="0"/>
              <a:t> et </a:t>
            </a:r>
            <a:r>
              <a:rPr lang="hu-HU" dirty="0" err="1"/>
              <a:t>al</a:t>
            </a:r>
            <a:r>
              <a:rPr lang="hu-HU" dirty="0"/>
              <a:t>., 1992</a:t>
            </a:r>
            <a:r>
              <a:rPr lang="en-US" dirty="0">
                <a:sym typeface="Symbol" pitchFamily="18" charset="2"/>
              </a:rPr>
              <a:t></a:t>
            </a:r>
            <a:r>
              <a:rPr lang="en-US" dirty="0"/>
              <a:t>: </a:t>
            </a:r>
            <a:endParaRPr lang="hu-HU" dirty="0"/>
          </a:p>
          <a:p>
            <a:pPr lvl="1">
              <a:buNone/>
            </a:pPr>
            <a:r>
              <a:rPr lang="hu-HU" sz="1700" dirty="0"/>
              <a:t>	</a:t>
            </a:r>
            <a:r>
              <a:rPr lang="en-US" sz="2000" dirty="0"/>
              <a:t>(a) </a:t>
            </a:r>
            <a:r>
              <a:rPr lang="hu-HU" sz="2000" dirty="0" smtClean="0"/>
              <a:t>az értékelendő terület/jószág hasonló az eredeti kutatásban értékelthez (pl. városi közlekedési zaj)</a:t>
            </a:r>
            <a:r>
              <a:rPr lang="en-US" sz="2000" dirty="0" smtClean="0"/>
              <a:t>; </a:t>
            </a:r>
            <a:endParaRPr lang="hu-HU" sz="2000" dirty="0"/>
          </a:p>
          <a:p>
            <a:pPr lvl="1">
              <a:buNone/>
            </a:pPr>
            <a:r>
              <a:rPr lang="hu-HU" sz="2000" dirty="0"/>
              <a:t>	</a:t>
            </a:r>
            <a:r>
              <a:rPr lang="en-US" sz="2000" dirty="0"/>
              <a:t>(b) </a:t>
            </a:r>
            <a:r>
              <a:rPr lang="hu-HU" sz="2000" dirty="0" smtClean="0"/>
              <a:t>a várható hatások is hasonlóak</a:t>
            </a:r>
            <a:r>
              <a:rPr lang="en-US" sz="2000" dirty="0" smtClean="0"/>
              <a:t> </a:t>
            </a:r>
            <a:endParaRPr lang="hu-HU" sz="2000" dirty="0"/>
          </a:p>
          <a:p>
            <a:pPr lvl="1">
              <a:buNone/>
            </a:pPr>
            <a:r>
              <a:rPr lang="hu-HU" sz="2000" dirty="0"/>
              <a:t>	</a:t>
            </a:r>
            <a:r>
              <a:rPr lang="en-US" sz="2000" dirty="0"/>
              <a:t>(c) </a:t>
            </a:r>
            <a:r>
              <a:rPr lang="hu-HU" sz="2000" dirty="0" smtClean="0"/>
              <a:t>az eredeti kutatást megfelelően hajtották végre</a:t>
            </a:r>
            <a:endParaRPr lang="hu-HU" sz="2000" dirty="0"/>
          </a:p>
          <a:p>
            <a:pPr lvl="1">
              <a:buNone/>
            </a:pPr>
            <a:r>
              <a:rPr lang="hu-HU" sz="2000" dirty="0"/>
              <a:t>	</a:t>
            </a:r>
            <a:r>
              <a:rPr lang="en-US" sz="2000" dirty="0"/>
              <a:t>(d) </a:t>
            </a:r>
            <a:r>
              <a:rPr lang="hu-HU" sz="2000" dirty="0" smtClean="0"/>
              <a:t>nincsenek meg a feltételei egy eredeti értékelés végrehajtásának (idő-, pénzhiány)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Néhány kutatás, amely alkalmazható lenne a haszonátvitelben</a:t>
            </a:r>
            <a:endParaRPr lang="en-US" dirty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39261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hu-HU" dirty="0" err="1"/>
              <a:t>Navrud</a:t>
            </a:r>
            <a:r>
              <a:rPr lang="hu-HU" dirty="0"/>
              <a:t> (2004) </a:t>
            </a:r>
            <a:r>
              <a:rPr lang="hu-HU" dirty="0" smtClean="0"/>
              <a:t>(összefoglaló)</a:t>
            </a:r>
            <a:endParaRPr lang="hu-HU" dirty="0"/>
          </a:p>
          <a:p>
            <a:pPr>
              <a:lnSpc>
                <a:spcPct val="90000"/>
              </a:lnSpc>
              <a:buFontTx/>
              <a:buChar char="•"/>
            </a:pPr>
            <a:r>
              <a:rPr lang="hu-HU" dirty="0" err="1"/>
              <a:t>Bateman</a:t>
            </a:r>
            <a:r>
              <a:rPr lang="hu-HU" dirty="0"/>
              <a:t> et </a:t>
            </a:r>
            <a:r>
              <a:rPr lang="hu-HU" dirty="0" err="1"/>
              <a:t>al</a:t>
            </a:r>
            <a:r>
              <a:rPr lang="hu-HU" dirty="0"/>
              <a:t>. (2004): </a:t>
            </a:r>
            <a:r>
              <a:rPr lang="hu-HU" dirty="0" smtClean="0"/>
              <a:t>közúti zaj, </a:t>
            </a:r>
            <a:r>
              <a:rPr lang="hu-HU" dirty="0"/>
              <a:t>Birmingham, UK, </a:t>
            </a:r>
            <a:r>
              <a:rPr lang="hu-HU" dirty="0" err="1" smtClean="0"/>
              <a:t>hedonikus</a:t>
            </a:r>
            <a:r>
              <a:rPr lang="hu-HU" dirty="0" smtClean="0"/>
              <a:t> ármódszer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hu-HU" dirty="0" err="1" smtClean="0"/>
              <a:t>Barriero</a:t>
            </a:r>
            <a:r>
              <a:rPr lang="hu-HU" dirty="0" smtClean="0"/>
              <a:t> et </a:t>
            </a:r>
            <a:r>
              <a:rPr lang="hu-HU" dirty="0" err="1" smtClean="0"/>
              <a:t>al</a:t>
            </a:r>
            <a:r>
              <a:rPr lang="hu-HU" dirty="0" smtClean="0"/>
              <a:t>. (2005): összes zajforrás, </a:t>
            </a:r>
            <a:r>
              <a:rPr lang="hu-HU" dirty="0" err="1" smtClean="0"/>
              <a:t>Pamplona</a:t>
            </a:r>
            <a:r>
              <a:rPr lang="hu-HU" dirty="0" smtClean="0"/>
              <a:t>, Spanyolország, feltételes értékelés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hu-HU" dirty="0" err="1" smtClean="0"/>
              <a:t>O’Garra</a:t>
            </a:r>
            <a:r>
              <a:rPr lang="hu-HU" dirty="0"/>
              <a:t>, </a:t>
            </a:r>
            <a:r>
              <a:rPr lang="hu-HU" dirty="0" err="1"/>
              <a:t>Mourato</a:t>
            </a:r>
            <a:r>
              <a:rPr lang="hu-HU" dirty="0"/>
              <a:t> (2007): </a:t>
            </a:r>
            <a:r>
              <a:rPr lang="hu-HU" dirty="0" smtClean="0"/>
              <a:t>közösségi közlekedés (alacsonyabb zajszintű, hidrogénüzemű buszok), </a:t>
            </a:r>
            <a:r>
              <a:rPr lang="hu-HU" dirty="0"/>
              <a:t>London, UK, </a:t>
            </a:r>
            <a:r>
              <a:rPr lang="hu-HU" dirty="0" smtClean="0"/>
              <a:t>feltételes értékelés</a:t>
            </a:r>
            <a:endParaRPr lang="hu-HU" dirty="0"/>
          </a:p>
          <a:p>
            <a:pPr>
              <a:lnSpc>
                <a:spcPct val="90000"/>
              </a:lnSpc>
              <a:buFontTx/>
              <a:buChar char="•"/>
            </a:pPr>
            <a:r>
              <a:rPr lang="hu-HU" dirty="0" err="1"/>
              <a:t>Bristow</a:t>
            </a:r>
            <a:r>
              <a:rPr lang="hu-HU" dirty="0"/>
              <a:t> and </a:t>
            </a:r>
            <a:r>
              <a:rPr lang="hu-HU" dirty="0" err="1"/>
              <a:t>Wordman</a:t>
            </a:r>
            <a:r>
              <a:rPr lang="hu-HU" dirty="0"/>
              <a:t> (2004): </a:t>
            </a:r>
            <a:r>
              <a:rPr lang="hu-HU" dirty="0" smtClean="0"/>
              <a:t>zaj- (és lég-) szennyezés, </a:t>
            </a:r>
            <a:r>
              <a:rPr lang="hu-HU" dirty="0"/>
              <a:t>Edinburgh, </a:t>
            </a:r>
            <a:r>
              <a:rPr lang="hu-HU" dirty="0" smtClean="0"/>
              <a:t>Skócia, páros összehasonlítás</a:t>
            </a:r>
            <a:endParaRPr lang="hu-HU" dirty="0"/>
          </a:p>
          <a:p>
            <a:pPr>
              <a:lnSpc>
                <a:spcPct val="90000"/>
              </a:lnSpc>
              <a:buFontTx/>
              <a:buChar char="•"/>
            </a:pPr>
            <a:r>
              <a:rPr lang="hu-HU" b="1" dirty="0" err="1" smtClean="0">
                <a:solidFill>
                  <a:srgbClr val="FF0000"/>
                </a:solidFill>
              </a:rPr>
              <a:t>HEATCO-projekt</a:t>
            </a:r>
            <a:r>
              <a:rPr lang="hu-HU" b="1" smtClean="0">
                <a:solidFill>
                  <a:srgbClr val="FF0000"/>
                </a:solidFill>
              </a:rPr>
              <a:t> eredményei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91513" cy="1295400"/>
          </a:xfrm>
        </p:spPr>
        <p:txBody>
          <a:bodyPr>
            <a:normAutofit fontScale="90000"/>
          </a:bodyPr>
          <a:lstStyle/>
          <a:p>
            <a:r>
              <a:rPr lang="hu-HU" sz="2800" dirty="0"/>
              <a:t>HEATCO (</a:t>
            </a:r>
            <a:r>
              <a:rPr lang="en-GB" sz="2800" dirty="0"/>
              <a:t>Developing </a:t>
            </a:r>
            <a:r>
              <a:rPr lang="en-GB" sz="2800" b="1" dirty="0"/>
              <a:t>H</a:t>
            </a:r>
            <a:r>
              <a:rPr lang="en-GB" sz="2800" dirty="0"/>
              <a:t>armonised </a:t>
            </a:r>
            <a:r>
              <a:rPr lang="en-GB" sz="2800" b="1" dirty="0"/>
              <a:t>E</a:t>
            </a:r>
            <a:r>
              <a:rPr lang="en-GB" sz="2800" dirty="0"/>
              <a:t>uropean </a:t>
            </a:r>
            <a:r>
              <a:rPr lang="en-GB" sz="2800" b="1" dirty="0"/>
              <a:t>A</a:t>
            </a:r>
            <a:r>
              <a:rPr lang="en-GB" sz="2800" dirty="0"/>
              <a:t>pproaches for </a:t>
            </a:r>
            <a:r>
              <a:rPr lang="en-GB" sz="2800" b="1" dirty="0"/>
              <a:t>T</a:t>
            </a:r>
            <a:r>
              <a:rPr lang="en-GB" sz="2800" dirty="0"/>
              <a:t>ransport </a:t>
            </a:r>
            <a:r>
              <a:rPr lang="en-GB" sz="2800" b="1" dirty="0" err="1"/>
              <a:t>CO</a:t>
            </a:r>
            <a:r>
              <a:rPr lang="en-GB" sz="2800" dirty="0" err="1"/>
              <a:t>sting</a:t>
            </a:r>
            <a:r>
              <a:rPr lang="en-GB" sz="2800" dirty="0"/>
              <a:t> and Project Assessment</a:t>
            </a:r>
            <a:r>
              <a:rPr lang="hu-HU" sz="2800" dirty="0"/>
              <a:t>)</a:t>
            </a:r>
            <a:r>
              <a:rPr lang="en-US" sz="2800" dirty="0"/>
              <a:t> </a:t>
            </a:r>
            <a:r>
              <a:rPr lang="hu-HU" sz="2800" dirty="0" err="1"/>
              <a:t>-</a:t>
            </a:r>
            <a:r>
              <a:rPr lang="hu-HU" sz="2800" dirty="0" err="1" smtClean="0"/>
              <a:t>projekt</a:t>
            </a:r>
            <a:r>
              <a:rPr lang="hu-HU" sz="2800" dirty="0" smtClean="0"/>
              <a:t> </a:t>
            </a:r>
            <a:r>
              <a:rPr lang="hu-HU" sz="2800" dirty="0"/>
              <a:t>(</a:t>
            </a:r>
            <a:r>
              <a:rPr lang="hu-HU" sz="2800" dirty="0" err="1"/>
              <a:t>Navrud</a:t>
            </a:r>
            <a:r>
              <a:rPr lang="hu-HU" sz="2800" dirty="0"/>
              <a:t> et </a:t>
            </a:r>
            <a:r>
              <a:rPr lang="hu-HU" sz="2800" dirty="0" err="1"/>
              <a:t>al</a:t>
            </a:r>
            <a:r>
              <a:rPr lang="hu-HU" sz="2800" dirty="0" smtClean="0"/>
              <a:t>., 2006)</a:t>
            </a:r>
            <a:endParaRPr lang="en-US" sz="2800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3313113"/>
          </a:xfrm>
        </p:spPr>
        <p:txBody>
          <a:bodyPr/>
          <a:lstStyle/>
          <a:p>
            <a:r>
              <a:rPr lang="hu-HU" dirty="0" err="1" smtClean="0"/>
              <a:t>Cé</a:t>
            </a:r>
            <a:r>
              <a:rPr lang="en-GB" dirty="0" smtClean="0"/>
              <a:t>l</a:t>
            </a:r>
            <a:r>
              <a:rPr lang="en-GB" dirty="0"/>
              <a:t>: </a:t>
            </a:r>
            <a:r>
              <a:rPr lang="hu-HU" dirty="0" smtClean="0"/>
              <a:t>a határokon átívelő közlekedési projektek értékeléséhez útmutató készítése (EU)</a:t>
            </a:r>
            <a:endParaRPr lang="hu-HU" dirty="0"/>
          </a:p>
          <a:p>
            <a:r>
              <a:rPr lang="hu-HU" dirty="0" smtClean="0"/>
              <a:t>Az eredményeket részben haszonátvitellel kalkulálták, részben elsődleges felméréssel (Magyarország, Németország, </a:t>
            </a:r>
            <a:r>
              <a:rPr lang="hu-HU" dirty="0"/>
              <a:t>UK, </a:t>
            </a:r>
            <a:r>
              <a:rPr lang="hu-HU" dirty="0" err="1" smtClean="0"/>
              <a:t>Svédo</a:t>
            </a:r>
            <a:r>
              <a:rPr lang="hu-HU" dirty="0" smtClean="0"/>
              <a:t>., </a:t>
            </a:r>
            <a:r>
              <a:rPr lang="hu-HU" dirty="0" err="1" smtClean="0"/>
              <a:t>Spanyolo</a:t>
            </a:r>
            <a:r>
              <a:rPr lang="hu-HU" dirty="0" smtClean="0"/>
              <a:t>., Norvégia)</a:t>
            </a:r>
            <a:endParaRPr lang="hu-HU" dirty="0"/>
          </a:p>
          <a:p>
            <a:r>
              <a:rPr lang="hu-HU" dirty="0" smtClean="0"/>
              <a:t>Az összes európai országra készült becslés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Miért választottuk a </a:t>
            </a:r>
            <a:r>
              <a:rPr lang="hu-HU" dirty="0" err="1" smtClean="0"/>
              <a:t>heatco-projekt</a:t>
            </a:r>
            <a:r>
              <a:rPr lang="hu-HU" dirty="0" smtClean="0"/>
              <a:t> eredményeit a </a:t>
            </a:r>
            <a:r>
              <a:rPr lang="hu-HU" smtClean="0"/>
              <a:t>hasznok átültetésére?</a:t>
            </a: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hu-HU" sz="2000" dirty="0" smtClean="0"/>
              <a:t>A projekt fő célja éppen az volt, hogy segítséget adjanak közlekedési projektek költség-haszon elemzéseinek végrehajtásában.</a:t>
            </a:r>
          </a:p>
          <a:p>
            <a:pPr lvl="0"/>
            <a:r>
              <a:rPr lang="hu-HU" sz="2000" dirty="0" smtClean="0"/>
              <a:t>Magyarországon is készült elsődleges felmérés a feltételes értékeléssel a </a:t>
            </a:r>
            <a:r>
              <a:rPr lang="hu-HU" sz="2000" dirty="0" err="1" smtClean="0"/>
              <a:t>HEATCO-projekt</a:t>
            </a:r>
            <a:r>
              <a:rPr lang="hu-HU" sz="2000" dirty="0" smtClean="0"/>
              <a:t> keretében, és a megadott értékek országonként eltérők, vagyis igyekeztek a zaj értékét befolyásoló helyi hatásokat figyelembe venni.</a:t>
            </a:r>
          </a:p>
          <a:p>
            <a:pPr lvl="0"/>
            <a:r>
              <a:rPr lang="hu-HU" sz="2000" dirty="0" smtClean="0"/>
              <a:t>A zajszint változások pénzbeli értékeit decibelenként (tehát a lehető legkisebb egységenként) adták meg, amely a pontosabb haszonátvitel alapjául szolgálhat.</a:t>
            </a:r>
          </a:p>
          <a:p>
            <a:pPr lvl="0"/>
            <a:r>
              <a:rPr lang="hu-HU" sz="2000" dirty="0" smtClean="0"/>
              <a:t>Az egyéb, szakirodalomban fellelhető források nem rendelkeztek a fenti előnyökkel (hazánkban zajhatással kapcsolatban még nem volt vizsgálat a </a:t>
            </a:r>
            <a:r>
              <a:rPr lang="hu-HU" sz="2000" dirty="0" err="1" smtClean="0"/>
              <a:t>hedonikus</a:t>
            </a:r>
            <a:r>
              <a:rPr lang="hu-HU" sz="2000" dirty="0" smtClean="0"/>
              <a:t> ármódszerrel sem).</a:t>
            </a:r>
          </a:p>
          <a:p>
            <a:pPr lvl="0"/>
            <a:r>
              <a:rPr lang="hu-HU" sz="2000" dirty="0" smtClean="0"/>
              <a:t>Külön-külön értékeket ad meg a közúti, a vasúti és a légi közlekedés zajhatásaira vonatkozóan, amely jelen esetben különösen fontos, hiszen ebben a vizsgálatban kifejezetten közúti zajhatások csökkentésére irányuló intézkedések költség-haszon elemzését végeztük el.</a:t>
            </a:r>
          </a:p>
          <a:p>
            <a:r>
              <a:rPr lang="hu-HU" sz="2000" dirty="0" smtClean="0"/>
              <a:t>Az értékeket a vásárlóerő-paritás figyelembevételével is megadják, amely ismét csak a haszonátvitel torzításait csökkentheti.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222</TotalTime>
  <Words>1118</Words>
  <Application>Microsoft Office PowerPoint</Application>
  <PresentationFormat>Diavetítés a képernyőre (4:3 oldalarány)</PresentationFormat>
  <Paragraphs>149</Paragraphs>
  <Slides>17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18" baseType="lpstr">
      <vt:lpstr>Loggia</vt:lpstr>
      <vt:lpstr>Mennyit ér a zajterhelés csökkenése? Zajvédelmi intézkedések értékelése a haszonátvitel segítségével </vt:lpstr>
      <vt:lpstr>Az előadás fő pontjai</vt:lpstr>
      <vt:lpstr>A KÖLTSÉG-HASZON ELEMZÉS CÉLJA ÉS HÁTTERE</vt:lpstr>
      <vt:lpstr>A környezeti költség-haszon elemzésben figyelembe vehető környezeti változások (köztük a zajterhelés) szintjei és kezelésük</vt:lpstr>
      <vt:lpstr>A hasznok számszerűsítésének módjai</vt:lpstr>
      <vt:lpstr>A haszonátvitel (1)</vt:lpstr>
      <vt:lpstr>Néhány kutatás, amely alkalmazható lenne a haszonátvitelben</vt:lpstr>
      <vt:lpstr>HEATCO (Developing Harmonised European Approaches for Transport COsting and Project Assessment) -projekt (Navrud et al., 2006)</vt:lpstr>
      <vt:lpstr>Miért választottuk a heatco-projekt eredményeit a hasznok átültetésére?</vt:lpstr>
      <vt:lpstr>Egy gyakorlati példa (1): a költség-haszon elemzés lépései</vt:lpstr>
      <vt:lpstr>Egy gyakorlati példa (1): a hasznok kalkulálása</vt:lpstr>
      <vt:lpstr>Egy gyakorlati példa (2): a költségek kalkulálása és az alkalmazott mutatószámok</vt:lpstr>
      <vt:lpstr>Egy gyakorlati példa (3): az intézkedések típusai</vt:lpstr>
      <vt:lpstr>Egy gyakorlati példa (4): A költség-haszon elemzés output táblája</vt:lpstr>
      <vt:lpstr>Egy gyakorlati példa (4): érzékenységvizsgálat</vt:lpstr>
      <vt:lpstr>A témában megjelent/megjelenés alatt lévő publikációk</vt:lpstr>
      <vt:lpstr>Köszönöm a figyelmet!</vt:lpstr>
    </vt:vector>
  </TitlesOfParts>
  <Company>Budapesti Corvinus Egyetem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Mennyit ér a zajterhelés csökkenése? Zajvédelmi intézkedések értékelése a haszonátvitel segítségével </dc:title>
  <dc:creator>Corvinus</dc:creator>
  <cp:lastModifiedBy>Corvinus</cp:lastModifiedBy>
  <cp:revision>31</cp:revision>
  <dcterms:created xsi:type="dcterms:W3CDTF">2013-08-29T15:33:46Z</dcterms:created>
  <dcterms:modified xsi:type="dcterms:W3CDTF">2013-09-09T18:02:24Z</dcterms:modified>
</cp:coreProperties>
</file>